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Google Sans Medium"/>
      <p:regular r:id="rId31"/>
      <p:bold r:id="rId32"/>
      <p:italic r:id="rId33"/>
      <p:boldItalic r:id="rId34"/>
    </p:embeddedFont>
    <p:embeddedFont>
      <p:font typeface="Open Sans SemiBold"/>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Medium-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GoogleSansMedium-italic.fntdata"/><Relationship Id="rId10" Type="http://schemas.openxmlformats.org/officeDocument/2006/relationships/slide" Target="slides/slide4.xml"/><Relationship Id="rId32" Type="http://schemas.openxmlformats.org/officeDocument/2006/relationships/font" Target="fonts/GoogleSansMedium-bold.fntdata"/><Relationship Id="rId13" Type="http://schemas.openxmlformats.org/officeDocument/2006/relationships/slide" Target="slides/slide7.xml"/><Relationship Id="rId35" Type="http://schemas.openxmlformats.org/officeDocument/2006/relationships/font" Target="fonts/OpenSansSemiBold-regular.fntdata"/><Relationship Id="rId12" Type="http://schemas.openxmlformats.org/officeDocument/2006/relationships/slide" Target="slides/slide6.xml"/><Relationship Id="rId34" Type="http://schemas.openxmlformats.org/officeDocument/2006/relationships/font" Target="fonts/GoogleSansMedium-boldItalic.fntdata"/><Relationship Id="rId15" Type="http://schemas.openxmlformats.org/officeDocument/2006/relationships/slide" Target="slides/slide9.xml"/><Relationship Id="rId37" Type="http://schemas.openxmlformats.org/officeDocument/2006/relationships/font" Target="fonts/OpenSansSemiBold-italic.fntdata"/><Relationship Id="rId14" Type="http://schemas.openxmlformats.org/officeDocument/2006/relationships/slide" Target="slides/slide8.xml"/><Relationship Id="rId36" Type="http://schemas.openxmlformats.org/officeDocument/2006/relationships/font" Target="fonts/OpenSansSemiBold-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OpenSans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ed80ebc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ed80ebc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800de29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800de29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800de29c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800de29c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1" name="Shape 61"/>
        <p:cNvGrpSpPr/>
        <p:nvPr/>
      </p:nvGrpSpPr>
      <p:grpSpPr>
        <a:xfrm>
          <a:off x="0" y="0"/>
          <a:ext cx="0" cy="0"/>
          <a:chOff x="0" y="0"/>
          <a:chExt cx="0" cy="0"/>
        </a:xfrm>
      </p:grpSpPr>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8" name="Google Shape;1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23"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6"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9"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32"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5"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8"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7"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3.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4.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84" name="Google Shape;84;p20"/>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mailto:2230037@upv.edu.mx" TargetMode="External"/><Relationship Id="rId4" Type="http://schemas.openxmlformats.org/officeDocument/2006/relationships/hyperlink" Target="mailto:maibce0001@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2" name="Shape 152"/>
        <p:cNvGrpSpPr/>
        <p:nvPr/>
      </p:nvGrpSpPr>
      <p:grpSpPr>
        <a:xfrm>
          <a:off x="0" y="0"/>
          <a:ext cx="0" cy="0"/>
          <a:chOff x="0" y="0"/>
          <a:chExt cx="0" cy="0"/>
        </a:xfrm>
      </p:grpSpPr>
      <p:sp>
        <p:nvSpPr>
          <p:cNvPr id="153" name="Google Shape;153;p40"/>
          <p:cNvSpPr txBox="1"/>
          <p:nvPr/>
        </p:nvSpPr>
        <p:spPr>
          <a:xfrm>
            <a:off x="517675" y="1819738"/>
            <a:ext cx="49311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GenScriMySQL</a:t>
            </a:r>
            <a:endParaRPr sz="360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César Eduardo Martínez Ibarra</a:t>
            </a:r>
            <a:endParaRPr sz="240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41" name="Shape 241"/>
        <p:cNvGrpSpPr/>
        <p:nvPr/>
      </p:nvGrpSpPr>
      <p:grpSpPr>
        <a:xfrm>
          <a:off x="0" y="0"/>
          <a:ext cx="0" cy="0"/>
          <a:chOff x="0" y="0"/>
          <a:chExt cx="0" cy="0"/>
        </a:xfrm>
      </p:grpSpPr>
      <p:sp>
        <p:nvSpPr>
          <p:cNvPr id="242" name="Google Shape;242;p49"/>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3" name="Google Shape;243;p49"/>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4" name="Google Shape;244;p49"/>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a:t>
            </a:r>
            <a:r>
              <a:rPr lang="en" sz="2400">
                <a:solidFill>
                  <a:srgbClr val="5F6368"/>
                </a:solidFill>
                <a:latin typeface="Open Sans"/>
                <a:ea typeface="Open Sans"/>
                <a:cs typeface="Open Sans"/>
                <a:sym typeface="Open Sans"/>
              </a:rPr>
              <a:t>wireframes </a:t>
            </a:r>
            <a:endParaRPr sz="2400">
              <a:solidFill>
                <a:srgbClr val="5F6368"/>
              </a:solidFill>
              <a:latin typeface="Open Sans"/>
              <a:ea typeface="Open Sans"/>
              <a:cs typeface="Open Sans"/>
              <a:sym typeface="Open Sans"/>
            </a:endParaRPr>
          </a:p>
        </p:txBody>
      </p:sp>
      <p:sp>
        <p:nvSpPr>
          <p:cNvPr id="250" name="Google Shape;250;p50"/>
          <p:cNvSpPr txBox="1"/>
          <p:nvPr/>
        </p:nvSpPr>
        <p:spPr>
          <a:xfrm>
            <a:off x="517675" y="1522550"/>
            <a:ext cx="24213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Por fin me di una idea de cómo hacer mi aplicación.</a:t>
            </a:r>
            <a:endParaRPr/>
          </a:p>
        </p:txBody>
      </p:sp>
      <p:pic>
        <p:nvPicPr>
          <p:cNvPr id="251" name="Google Shape;251;p50" title="MaquetadoDeAplicación.png"/>
          <p:cNvPicPr preferRelativeResize="0"/>
          <p:nvPr/>
        </p:nvPicPr>
        <p:blipFill>
          <a:blip r:embed="rId3">
            <a:alphaModFix/>
          </a:blip>
          <a:stretch>
            <a:fillRect/>
          </a:stretch>
        </p:blipFill>
        <p:spPr>
          <a:xfrm>
            <a:off x="3702375" y="691625"/>
            <a:ext cx="4867886" cy="37602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7" name="Google Shape;257;p51"/>
          <p:cNvSpPr txBox="1"/>
          <p:nvPr/>
        </p:nvSpPr>
        <p:spPr>
          <a:xfrm>
            <a:off x="517675" y="1522550"/>
            <a:ext cx="24213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Aprendí a diseñar en Figma</a:t>
            </a:r>
            <a:endParaRPr>
              <a:solidFill>
                <a:srgbClr val="5F6368"/>
              </a:solidFill>
              <a:latin typeface="Open Sans"/>
              <a:ea typeface="Open Sans"/>
              <a:cs typeface="Open Sans"/>
              <a:sym typeface="Open Sans"/>
            </a:endParaRPr>
          </a:p>
        </p:txBody>
      </p:sp>
      <p:pic>
        <p:nvPicPr>
          <p:cNvPr id="258" name="Google Shape;258;p51"/>
          <p:cNvPicPr preferRelativeResize="0"/>
          <p:nvPr/>
        </p:nvPicPr>
        <p:blipFill>
          <a:blip r:embed="rId3">
            <a:alphaModFix/>
          </a:blip>
          <a:stretch>
            <a:fillRect/>
          </a:stretch>
        </p:blipFill>
        <p:spPr>
          <a:xfrm>
            <a:off x="3522050" y="691625"/>
            <a:ext cx="5278954" cy="3760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4" name="Google Shape;264;p52"/>
          <p:cNvSpPr txBox="1"/>
          <p:nvPr/>
        </p:nvSpPr>
        <p:spPr>
          <a:xfrm>
            <a:off x="517675" y="1522550"/>
            <a:ext cx="2421300" cy="1046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Nota: Figma está chido, pero solo cuando tienes un sistema rápido.</a:t>
            </a:r>
            <a:endParaRPr/>
          </a:p>
        </p:txBody>
      </p:sp>
      <p:pic>
        <p:nvPicPr>
          <p:cNvPr id="265" name="Google Shape;265;p52"/>
          <p:cNvPicPr preferRelativeResize="0"/>
          <p:nvPr/>
        </p:nvPicPr>
        <p:blipFill>
          <a:blip r:embed="rId3">
            <a:alphaModFix/>
          </a:blip>
          <a:stretch>
            <a:fillRect/>
          </a:stretch>
        </p:blipFill>
        <p:spPr>
          <a:xfrm>
            <a:off x="3480650" y="691625"/>
            <a:ext cx="5278954" cy="3760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a:t>
            </a:r>
            <a:r>
              <a:rPr lang="en" sz="2400">
                <a:solidFill>
                  <a:srgbClr val="5F6368"/>
                </a:solidFill>
                <a:latin typeface="Open Sans"/>
                <a:ea typeface="Open Sans"/>
                <a:cs typeface="Open Sans"/>
                <a:sym typeface="Open Sans"/>
              </a:rPr>
              <a:t>-fidelity prototype</a:t>
            </a:r>
            <a:endParaRPr sz="2400">
              <a:solidFill>
                <a:srgbClr val="5F6368"/>
              </a:solidFill>
              <a:latin typeface="Open Sans"/>
              <a:ea typeface="Open Sans"/>
              <a:cs typeface="Open Sans"/>
              <a:sym typeface="Open Sans"/>
            </a:endParaRPr>
          </a:p>
        </p:txBody>
      </p:sp>
      <p:sp>
        <p:nvSpPr>
          <p:cNvPr id="271" name="Google Shape;271;p53"/>
          <p:cNvSpPr txBox="1"/>
          <p:nvPr/>
        </p:nvSpPr>
        <p:spPr>
          <a:xfrm>
            <a:off x="532875" y="1793800"/>
            <a:ext cx="29154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https://www.figma.com/proto/9EIDMwXpBhqndLMeE81Wax/Maquetado-de-GenScriMySQL?node-id=5-29&amp;p=f&amp;t=VFwAnkVeLyfvIyM4-0&amp;scaling=min-zoom&amp;content-scaling=fixed&amp;page-id=0%3A1&amp;starting-point-node-id=4%3A12</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272" name="Google Shape;272;p53" title="2025-04-02-09-47-42.remuxed.gif"/>
          <p:cNvPicPr preferRelativeResize="0"/>
          <p:nvPr/>
        </p:nvPicPr>
        <p:blipFill rotWithShape="1">
          <a:blip r:embed="rId3">
            <a:alphaModFix/>
          </a:blip>
          <a:srcRect b="11155" l="10384" r="69699" t="18639"/>
          <a:stretch/>
        </p:blipFill>
        <p:spPr>
          <a:xfrm>
            <a:off x="5517175" y="0"/>
            <a:ext cx="259151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4"/>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78" name="Google Shape;278;p54"/>
          <p:cNvSpPr txBox="1"/>
          <p:nvPr/>
        </p:nvSpPr>
        <p:spPr>
          <a:xfrm>
            <a:off x="532875" y="1050575"/>
            <a:ext cx="7873500" cy="6480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En sí, estos fueron los hallazgos que encontré al realizar mi estudio de usabilidad</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279" name="Google Shape;279;p54"/>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1 findings</a:t>
            </a:r>
            <a:endParaRPr b="1">
              <a:solidFill>
                <a:srgbClr val="F29900"/>
              </a:solidFill>
            </a:endParaRPr>
          </a:p>
        </p:txBody>
      </p:sp>
      <p:sp>
        <p:nvSpPr>
          <p:cNvPr id="280" name="Google Shape;280;p54"/>
          <p:cNvSpPr/>
          <p:nvPr/>
        </p:nvSpPr>
        <p:spPr>
          <a:xfrm>
            <a:off x="4477900" y="2422775"/>
            <a:ext cx="3775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4"/>
          <p:cNvSpPr txBox="1"/>
          <p:nvPr/>
        </p:nvSpPr>
        <p:spPr>
          <a:xfrm>
            <a:off x="4984525" y="2568500"/>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Es un poco confuso a la hora de configurar</a:t>
            </a:r>
            <a:endParaRPr/>
          </a:p>
        </p:txBody>
      </p:sp>
      <p:sp>
        <p:nvSpPr>
          <p:cNvPr id="282" name="Google Shape;282;p54"/>
          <p:cNvSpPr/>
          <p:nvPr/>
        </p:nvSpPr>
        <p:spPr>
          <a:xfrm>
            <a:off x="4671550"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3" name="Google Shape;283;p54"/>
          <p:cNvSpPr txBox="1"/>
          <p:nvPr/>
        </p:nvSpPr>
        <p:spPr>
          <a:xfrm>
            <a:off x="4984525" y="319832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Tal vez podría irle bien un nuevo color</a:t>
            </a:r>
            <a:endParaRPr/>
          </a:p>
        </p:txBody>
      </p:sp>
      <p:sp>
        <p:nvSpPr>
          <p:cNvPr id="284" name="Google Shape;284;p54"/>
          <p:cNvSpPr/>
          <p:nvPr/>
        </p:nvSpPr>
        <p:spPr>
          <a:xfrm>
            <a:off x="4671550"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5" name="Google Shape;285;p54"/>
          <p:cNvSpPr txBox="1"/>
          <p:nvPr/>
        </p:nvSpPr>
        <p:spPr>
          <a:xfrm>
            <a:off x="4416900"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2 findings</a:t>
            </a:r>
            <a:endParaRPr b="1">
              <a:solidFill>
                <a:srgbClr val="F29900"/>
              </a:solidFill>
            </a:endParaRPr>
          </a:p>
        </p:txBody>
      </p:sp>
      <p:sp>
        <p:nvSpPr>
          <p:cNvPr id="286" name="Google Shape;286;p54"/>
          <p:cNvSpPr txBox="1"/>
          <p:nvPr/>
        </p:nvSpPr>
        <p:spPr>
          <a:xfrm>
            <a:off x="4937363" y="382815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Es algo básico, pero práctico</a:t>
            </a:r>
            <a:endParaRPr/>
          </a:p>
        </p:txBody>
      </p:sp>
      <p:sp>
        <p:nvSpPr>
          <p:cNvPr id="287" name="Google Shape;287;p54"/>
          <p:cNvSpPr/>
          <p:nvPr/>
        </p:nvSpPr>
        <p:spPr>
          <a:xfrm>
            <a:off x="4671538" y="38908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88" name="Google Shape;288;p54"/>
          <p:cNvSpPr/>
          <p:nvPr/>
        </p:nvSpPr>
        <p:spPr>
          <a:xfrm>
            <a:off x="456675" y="2422775"/>
            <a:ext cx="3775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4"/>
          <p:cNvSpPr txBox="1"/>
          <p:nvPr/>
        </p:nvSpPr>
        <p:spPr>
          <a:xfrm>
            <a:off x="963300" y="25685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El diseño es limpio</a:t>
            </a:r>
            <a:endParaRPr/>
          </a:p>
        </p:txBody>
      </p:sp>
      <p:sp>
        <p:nvSpPr>
          <p:cNvPr id="290" name="Google Shape;290;p54"/>
          <p:cNvSpPr/>
          <p:nvPr/>
        </p:nvSpPr>
        <p:spPr>
          <a:xfrm>
            <a:off x="650325"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1" name="Google Shape;291;p54"/>
          <p:cNvSpPr txBox="1"/>
          <p:nvPr/>
        </p:nvSpPr>
        <p:spPr>
          <a:xfrm>
            <a:off x="963300" y="319832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Requiere unos retoques</a:t>
            </a:r>
            <a:endParaRPr/>
          </a:p>
        </p:txBody>
      </p:sp>
      <p:sp>
        <p:nvSpPr>
          <p:cNvPr id="292" name="Google Shape;292;p54"/>
          <p:cNvSpPr/>
          <p:nvPr/>
        </p:nvSpPr>
        <p:spPr>
          <a:xfrm>
            <a:off x="650325"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3" name="Google Shape;293;p54"/>
          <p:cNvSpPr txBox="1"/>
          <p:nvPr/>
        </p:nvSpPr>
        <p:spPr>
          <a:xfrm>
            <a:off x="916138" y="3828150"/>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Es orientado UNICAMENTE</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A desarrolladores web</a:t>
            </a:r>
            <a:endParaRPr>
              <a:solidFill>
                <a:srgbClr val="5F6368"/>
              </a:solidFill>
              <a:latin typeface="Open Sans"/>
              <a:ea typeface="Open Sans"/>
              <a:cs typeface="Open Sans"/>
              <a:sym typeface="Open Sans"/>
            </a:endParaRPr>
          </a:p>
        </p:txBody>
      </p:sp>
      <p:sp>
        <p:nvSpPr>
          <p:cNvPr id="294" name="Google Shape;294;p54"/>
          <p:cNvSpPr/>
          <p:nvPr/>
        </p:nvSpPr>
        <p:spPr>
          <a:xfrm>
            <a:off x="650313" y="38908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298" name="Shape 298"/>
        <p:cNvGrpSpPr/>
        <p:nvPr/>
      </p:nvGrpSpPr>
      <p:grpSpPr>
        <a:xfrm>
          <a:off x="0" y="0"/>
          <a:ext cx="0" cy="0"/>
          <a:chOff x="0" y="0"/>
          <a:chExt cx="0" cy="0"/>
        </a:xfrm>
      </p:grpSpPr>
      <p:sp>
        <p:nvSpPr>
          <p:cNvPr id="299" name="Google Shape;299;p55"/>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0" name="Google Shape;300;p55"/>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1" name="Google Shape;301;p55"/>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6"/>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07" name="Google Shape;307;p56"/>
          <p:cNvSpPr txBox="1"/>
          <p:nvPr/>
        </p:nvSpPr>
        <p:spPr>
          <a:xfrm>
            <a:off x="1134000" y="1078450"/>
            <a:ext cx="68760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Aquí se registra la evolución en cuanto al diseño de mi aplicación de cartera.</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cxnSp>
        <p:nvCxnSpPr>
          <p:cNvPr id="308" name="Google Shape;308;p56"/>
          <p:cNvCxnSpPr/>
          <p:nvPr/>
        </p:nvCxnSpPr>
        <p:spPr>
          <a:xfrm>
            <a:off x="3881527" y="3194325"/>
            <a:ext cx="1135200" cy="0"/>
          </a:xfrm>
          <a:prstGeom prst="straightConnector1">
            <a:avLst/>
          </a:prstGeom>
          <a:noFill/>
          <a:ln cap="flat" cmpd="sng" w="28575">
            <a:solidFill>
              <a:srgbClr val="34A853"/>
            </a:solidFill>
            <a:prstDash val="solid"/>
            <a:round/>
            <a:headEnd len="med" w="med" type="none"/>
            <a:tailEnd len="med" w="med" type="triangle"/>
          </a:ln>
        </p:spPr>
      </p:cxnSp>
      <p:sp>
        <p:nvSpPr>
          <p:cNvPr id="309" name="Google Shape;309;p56"/>
          <p:cNvSpPr txBox="1"/>
          <p:nvPr/>
        </p:nvSpPr>
        <p:spPr>
          <a:xfrm>
            <a:off x="668175" y="1457925"/>
            <a:ext cx="3290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10" name="Google Shape;310;p56"/>
          <p:cNvSpPr txBox="1"/>
          <p:nvPr/>
        </p:nvSpPr>
        <p:spPr>
          <a:xfrm>
            <a:off x="4939678" y="1457925"/>
            <a:ext cx="3290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pic>
        <p:nvPicPr>
          <p:cNvPr id="311" name="Google Shape;311;p56"/>
          <p:cNvPicPr preferRelativeResize="0"/>
          <p:nvPr/>
        </p:nvPicPr>
        <p:blipFill>
          <a:blip r:embed="rId3">
            <a:alphaModFix/>
          </a:blip>
          <a:stretch>
            <a:fillRect/>
          </a:stretch>
        </p:blipFill>
        <p:spPr>
          <a:xfrm>
            <a:off x="517675" y="2062025"/>
            <a:ext cx="3179250" cy="2264600"/>
          </a:xfrm>
          <a:prstGeom prst="rect">
            <a:avLst/>
          </a:prstGeom>
          <a:noFill/>
          <a:ln cap="flat" cmpd="sng" w="9525">
            <a:solidFill>
              <a:schemeClr val="dk2"/>
            </a:solidFill>
            <a:prstDash val="solid"/>
            <a:round/>
            <a:headEnd len="sm" w="sm" type="none"/>
            <a:tailEnd len="sm" w="sm" type="none"/>
          </a:ln>
        </p:spPr>
      </p:pic>
      <p:pic>
        <p:nvPicPr>
          <p:cNvPr id="312" name="Google Shape;312;p56" title="Pantalla de Edición - Configuración de Tablas.png"/>
          <p:cNvPicPr preferRelativeResize="0"/>
          <p:nvPr/>
        </p:nvPicPr>
        <p:blipFill>
          <a:blip r:embed="rId4">
            <a:alphaModFix/>
          </a:blip>
          <a:stretch>
            <a:fillRect/>
          </a:stretch>
        </p:blipFill>
        <p:spPr>
          <a:xfrm>
            <a:off x="5390246" y="2052474"/>
            <a:ext cx="2839824" cy="22837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7"/>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318" name="Google Shape;318;p57" title="Menú Principal.png"/>
          <p:cNvPicPr preferRelativeResize="0"/>
          <p:nvPr/>
        </p:nvPicPr>
        <p:blipFill>
          <a:blip r:embed="rId3">
            <a:alphaModFix/>
          </a:blip>
          <a:stretch>
            <a:fillRect/>
          </a:stretch>
        </p:blipFill>
        <p:spPr>
          <a:xfrm>
            <a:off x="3299850" y="1700550"/>
            <a:ext cx="1155475" cy="2571733"/>
          </a:xfrm>
          <a:prstGeom prst="rect">
            <a:avLst/>
          </a:prstGeom>
          <a:noFill/>
          <a:ln cap="flat" cmpd="sng" w="9525">
            <a:solidFill>
              <a:schemeClr val="dk2"/>
            </a:solidFill>
            <a:prstDash val="solid"/>
            <a:round/>
            <a:headEnd len="sm" w="sm" type="none"/>
            <a:tailEnd len="sm" w="sm" type="none"/>
          </a:ln>
        </p:spPr>
      </p:pic>
      <p:pic>
        <p:nvPicPr>
          <p:cNvPr id="319" name="Google Shape;319;p57" title="Pantalla de Edición.png"/>
          <p:cNvPicPr preferRelativeResize="0"/>
          <p:nvPr/>
        </p:nvPicPr>
        <p:blipFill>
          <a:blip r:embed="rId4">
            <a:alphaModFix/>
          </a:blip>
          <a:stretch>
            <a:fillRect/>
          </a:stretch>
        </p:blipFill>
        <p:spPr>
          <a:xfrm>
            <a:off x="1954945" y="1700551"/>
            <a:ext cx="1155475" cy="2571749"/>
          </a:xfrm>
          <a:prstGeom prst="rect">
            <a:avLst/>
          </a:prstGeom>
          <a:noFill/>
          <a:ln cap="flat" cmpd="sng" w="9525">
            <a:solidFill>
              <a:schemeClr val="dk2"/>
            </a:solidFill>
            <a:prstDash val="solid"/>
            <a:round/>
            <a:headEnd len="sm" w="sm" type="none"/>
            <a:tailEnd len="sm" w="sm" type="none"/>
          </a:ln>
        </p:spPr>
      </p:pic>
      <p:pic>
        <p:nvPicPr>
          <p:cNvPr id="320" name="Google Shape;320;p57" title="Pantalla de Edición - Configuración de Tablas.png"/>
          <p:cNvPicPr preferRelativeResize="0"/>
          <p:nvPr/>
        </p:nvPicPr>
        <p:blipFill>
          <a:blip r:embed="rId5">
            <a:alphaModFix/>
          </a:blip>
          <a:stretch>
            <a:fillRect/>
          </a:stretch>
        </p:blipFill>
        <p:spPr>
          <a:xfrm>
            <a:off x="4861553" y="2909624"/>
            <a:ext cx="2327494" cy="1871699"/>
          </a:xfrm>
          <a:prstGeom prst="rect">
            <a:avLst/>
          </a:prstGeom>
          <a:noFill/>
          <a:ln cap="flat" cmpd="sng" w="9525">
            <a:solidFill>
              <a:schemeClr val="dk2"/>
            </a:solidFill>
            <a:prstDash val="solid"/>
            <a:round/>
            <a:headEnd len="sm" w="sm" type="none"/>
            <a:tailEnd len="sm" w="sm" type="none"/>
          </a:ln>
        </p:spPr>
      </p:pic>
      <p:pic>
        <p:nvPicPr>
          <p:cNvPr id="321" name="Google Shape;321;p57" title="Pantalla de Edición - Inserción de Datos.png"/>
          <p:cNvPicPr preferRelativeResize="0"/>
          <p:nvPr/>
        </p:nvPicPr>
        <p:blipFill>
          <a:blip r:embed="rId6">
            <a:alphaModFix/>
          </a:blip>
          <a:stretch>
            <a:fillRect/>
          </a:stretch>
        </p:blipFill>
        <p:spPr>
          <a:xfrm>
            <a:off x="4861550" y="1078462"/>
            <a:ext cx="2327501" cy="165511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8"/>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27" name="Google Shape;327;p58"/>
          <p:cNvSpPr txBox="1"/>
          <p:nvPr/>
        </p:nvSpPr>
        <p:spPr>
          <a:xfrm>
            <a:off x="532875" y="1793800"/>
            <a:ext cx="31749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https://www.figma.com/proto/9EIDMwXpBhqndLMeE81Wax/Maquetado-de-GenScriMySQL?node-id=4-12&amp;p=f&amp;t=CG7XaeFg4M7FaESZ-0&amp;scaling=scale-down&amp;content-scaling=fixed&amp;page-id=0%3A1&amp;starting-point-node-id=4%3A12</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328" name="Google Shape;328;p58" title="2025-04-02-09-47-42.remuxed.gif"/>
          <p:cNvPicPr preferRelativeResize="0"/>
          <p:nvPr/>
        </p:nvPicPr>
        <p:blipFill rotWithShape="1">
          <a:blip r:embed="rId3">
            <a:alphaModFix/>
          </a:blip>
          <a:srcRect b="11155" l="10384" r="69699" t="18639"/>
          <a:stretch/>
        </p:blipFill>
        <p:spPr>
          <a:xfrm>
            <a:off x="5517175" y="0"/>
            <a:ext cx="259151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1"/>
          <p:cNvSpPr txBox="1"/>
          <p:nvPr/>
        </p:nvSpPr>
        <p:spPr>
          <a:xfrm>
            <a:off x="1231075" y="1604200"/>
            <a:ext cx="40860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Se trata de una aplicación, con la finalidad de ayudar a los desarrolladores web que no tengan mucho conocimiento SQL.</a:t>
            </a:r>
            <a:endParaRPr b="1" sz="1200">
              <a:solidFill>
                <a:srgbClr val="1967D2"/>
              </a:solidFill>
              <a:latin typeface="Open Sans"/>
              <a:ea typeface="Open Sans"/>
              <a:cs typeface="Open Sans"/>
              <a:sym typeface="Open Sans"/>
            </a:endParaRPr>
          </a:p>
        </p:txBody>
      </p:sp>
      <p:sp>
        <p:nvSpPr>
          <p:cNvPr id="162" name="Google Shape;162;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3" name="Google Shape;163;p41"/>
          <p:cNvSpPr/>
          <p:nvPr/>
        </p:nvSpPr>
        <p:spPr>
          <a:xfrm>
            <a:off x="517675" y="16042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1"/>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De 4 a 6 meses</a:t>
            </a:r>
            <a:endParaRPr b="1" sz="1200">
              <a:solidFill>
                <a:srgbClr val="4285F4"/>
              </a:solidFill>
              <a:latin typeface="Open Sans"/>
              <a:ea typeface="Open Sans"/>
              <a:cs typeface="Open Sans"/>
              <a:sym typeface="Open Sans"/>
            </a:endParaRPr>
          </a:p>
        </p:txBody>
      </p:sp>
      <p:sp>
        <p:nvSpPr>
          <p:cNvPr id="165" name="Google Shape;165;p41"/>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1"/>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7" name="Google Shape;167;p41"/>
          <p:cNvSpPr/>
          <p:nvPr/>
        </p:nvSpPr>
        <p:spPr>
          <a:xfrm>
            <a:off x="6105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68" name="Google Shape;168;p41" title="2025-04-02-09-47-42.remuxed.gif"/>
          <p:cNvPicPr preferRelativeResize="0"/>
          <p:nvPr/>
        </p:nvPicPr>
        <p:blipFill rotWithShape="1">
          <a:blip r:embed="rId3">
            <a:alphaModFix/>
          </a:blip>
          <a:srcRect b="11155" l="10384" r="69699" t="18639"/>
          <a:stretch/>
        </p:blipFill>
        <p:spPr>
          <a:xfrm>
            <a:off x="5517175" y="0"/>
            <a:ext cx="259151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34" name="Google Shape;334;p59"/>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9"/>
          <p:cNvSpPr txBox="1"/>
          <p:nvPr/>
        </p:nvSpPr>
        <p:spPr>
          <a:xfrm>
            <a:off x="711325" y="1917800"/>
            <a:ext cx="20490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He </a:t>
            </a:r>
            <a:r>
              <a:rPr lang="en" sz="1200">
                <a:solidFill>
                  <a:srgbClr val="5F6368"/>
                </a:solidFill>
                <a:latin typeface="Open Sans"/>
                <a:ea typeface="Open Sans"/>
                <a:cs typeface="Open Sans"/>
                <a:sym typeface="Open Sans"/>
              </a:rPr>
              <a:t>visto que el botón generar SQL se encuentra desde la segunda pantalla, algo que es una irregularidad puesto que aún no hay nada creado.</a:t>
            </a:r>
            <a:endParaRPr sz="1200"/>
          </a:p>
        </p:txBody>
      </p:sp>
      <p:sp>
        <p:nvSpPr>
          <p:cNvPr id="336" name="Google Shape;336;p59"/>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9"/>
          <p:cNvSpPr txBox="1"/>
          <p:nvPr/>
        </p:nvSpPr>
        <p:spPr>
          <a:xfrm>
            <a:off x="3368925" y="1917800"/>
            <a:ext cx="2049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Se necesita más habilidad para los múltiples métodos de usabilidad de la aplicación.</a:t>
            </a:r>
            <a:endParaRPr sz="1200"/>
          </a:p>
        </p:txBody>
      </p:sp>
      <p:sp>
        <p:nvSpPr>
          <p:cNvPr id="338" name="Google Shape;338;p59"/>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9"/>
          <p:cNvSpPr txBox="1"/>
          <p:nvPr/>
        </p:nvSpPr>
        <p:spPr>
          <a:xfrm>
            <a:off x="6026525" y="1917800"/>
            <a:ext cx="2049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Se ha visto que el color naranja es más llamativo puesto que capta la vista del usuario.</a:t>
            </a:r>
            <a:endParaRPr sz="1200"/>
          </a:p>
        </p:txBody>
      </p:sp>
      <p:sp>
        <p:nvSpPr>
          <p:cNvPr id="340" name="Google Shape;340;p59"/>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41" name="Google Shape;341;p59"/>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42" name="Google Shape;342;p59"/>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346" name="Shape 346"/>
        <p:cNvGrpSpPr/>
        <p:nvPr/>
      </p:nvGrpSpPr>
      <p:grpSpPr>
        <a:xfrm>
          <a:off x="0" y="0"/>
          <a:ext cx="0" cy="0"/>
          <a:chOff x="0" y="0"/>
          <a:chExt cx="0" cy="0"/>
        </a:xfrm>
      </p:grpSpPr>
      <p:sp>
        <p:nvSpPr>
          <p:cNvPr id="347" name="Google Shape;347;p60"/>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48" name="Google Shape;348;p60"/>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49" name="Google Shape;349;p60"/>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1"/>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55" name="Google Shape;355;p61"/>
          <p:cNvSpPr txBox="1"/>
          <p:nvPr/>
        </p:nvSpPr>
        <p:spPr>
          <a:xfrm>
            <a:off x="539600"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En sí esto obtiene un buen punto en cuanto a la usabilidad de aplicaciones que generan scripts SQL, y se tiene menos confusión.</a:t>
            </a:r>
            <a:endParaRPr b="1" sz="1200">
              <a:solidFill>
                <a:srgbClr val="1967D2"/>
              </a:solidFill>
              <a:latin typeface="Open Sans"/>
              <a:ea typeface="Open Sans"/>
              <a:cs typeface="Open Sans"/>
              <a:sym typeface="Open Sans"/>
            </a:endParaRPr>
          </a:p>
        </p:txBody>
      </p:sp>
      <p:sp>
        <p:nvSpPr>
          <p:cNvPr id="356" name="Google Shape;356;p61"/>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1"/>
          <p:cNvSpPr txBox="1"/>
          <p:nvPr/>
        </p:nvSpPr>
        <p:spPr>
          <a:xfrm>
            <a:off x="449580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Aprendí que el proceso de diseño no simplemente es sentarse y elaborar un maquetado en Figma, sino que requiere de más pasos y mucha, muchísima paciencia con los usuarios.</a:t>
            </a:r>
            <a:endParaRPr b="1" sz="1200">
              <a:solidFill>
                <a:srgbClr val="4285F4"/>
              </a:solidFill>
              <a:latin typeface="Open Sans"/>
              <a:ea typeface="Open Sans"/>
              <a:cs typeface="Open Sans"/>
              <a:sym typeface="Open Sans"/>
            </a:endParaRPr>
          </a:p>
        </p:txBody>
      </p:sp>
      <p:sp>
        <p:nvSpPr>
          <p:cNvPr id="358" name="Google Shape;358;p61"/>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1"/>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360" name="Google Shape;360;p61"/>
          <p:cNvGrpSpPr/>
          <p:nvPr/>
        </p:nvGrpSpPr>
        <p:grpSpPr>
          <a:xfrm>
            <a:off x="4605678" y="1676963"/>
            <a:ext cx="293543" cy="227362"/>
            <a:chOff x="420350" y="238125"/>
            <a:chExt cx="6779275" cy="5238750"/>
          </a:xfrm>
        </p:grpSpPr>
        <p:sp>
          <p:nvSpPr>
            <p:cNvPr id="361" name="Google Shape;361;p61"/>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1"/>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1"/>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1"/>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70" name="Google Shape;370;p62"/>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2"/>
          <p:cNvSpPr txBox="1"/>
          <p:nvPr/>
        </p:nvSpPr>
        <p:spPr>
          <a:xfrm>
            <a:off x="711325" y="1917800"/>
            <a:ext cx="2049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(Tal vez) llevar a cabo este proyecto, sease a beneficio propio, o un lanzamiento oficial.</a:t>
            </a:r>
            <a:endParaRPr sz="1200"/>
          </a:p>
        </p:txBody>
      </p:sp>
      <p:sp>
        <p:nvSpPr>
          <p:cNvPr id="372" name="Google Shape;372;p62"/>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2"/>
          <p:cNvSpPr txBox="1"/>
          <p:nvPr/>
        </p:nvSpPr>
        <p:spPr>
          <a:xfrm>
            <a:off x="3368925" y="1917800"/>
            <a:ext cx="2049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A la hora de diseñar proyectos ya llevo un aprendizaje que aplicar.</a:t>
            </a:r>
            <a:endParaRPr sz="1200"/>
          </a:p>
        </p:txBody>
      </p:sp>
      <p:sp>
        <p:nvSpPr>
          <p:cNvPr id="374" name="Google Shape;374;p62"/>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2"/>
          <p:cNvSpPr txBox="1"/>
          <p:nvPr/>
        </p:nvSpPr>
        <p:spPr>
          <a:xfrm>
            <a:off x="6026525" y="1917800"/>
            <a:ext cx="20490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(Tal vez) algunos proyectos que ya he elaborado antes los puedo mejorar en el sentido de tener una mejor usabilidad.</a:t>
            </a:r>
            <a:endParaRPr sz="1200"/>
          </a:p>
        </p:txBody>
      </p:sp>
      <p:sp>
        <p:nvSpPr>
          <p:cNvPr id="376" name="Google Shape;376;p62"/>
          <p:cNvSpPr/>
          <p:nvPr/>
        </p:nvSpPr>
        <p:spPr>
          <a:xfrm>
            <a:off x="14791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77" name="Google Shape;377;p62"/>
          <p:cNvSpPr/>
          <p:nvPr/>
        </p:nvSpPr>
        <p:spPr>
          <a:xfrm>
            <a:off x="41367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78" name="Google Shape;378;p62"/>
          <p:cNvSpPr/>
          <p:nvPr/>
        </p:nvSpPr>
        <p:spPr>
          <a:xfrm>
            <a:off x="67943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384" name="Google Shape;384;p63"/>
          <p:cNvSpPr txBox="1"/>
          <p:nvPr/>
        </p:nvSpPr>
        <p:spPr>
          <a:xfrm>
            <a:off x="3064600" y="-1016100"/>
            <a:ext cx="65094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385" name="Google Shape;385;p63"/>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3"/>
          <p:cNvSpPr txBox="1"/>
          <p:nvPr/>
        </p:nvSpPr>
        <p:spPr>
          <a:xfrm>
            <a:off x="919075" y="2461800"/>
            <a:ext cx="7136100" cy="1644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An </a:t>
            </a:r>
            <a:r>
              <a:rPr lang="en" sz="1200">
                <a:solidFill>
                  <a:srgbClr val="5F6368"/>
                </a:solidFill>
                <a:latin typeface="Open Sans"/>
                <a:ea typeface="Open Sans"/>
                <a:cs typeface="Open Sans"/>
                <a:sym typeface="Open Sans"/>
              </a:rPr>
              <a:t>association</a:t>
            </a:r>
            <a:r>
              <a:rPr lang="en" sz="1200">
                <a:solidFill>
                  <a:srgbClr val="5F6368"/>
                </a:solidFill>
                <a:latin typeface="Open Sans"/>
                <a:ea typeface="Open Sans"/>
                <a:cs typeface="Open Sans"/>
                <a:sym typeface="Open Sans"/>
              </a:rPr>
              <a:t> between:</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MartineZistems, VTech Inc., &amp; 935Projects</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Institutional Mail: </a:t>
            </a:r>
            <a:r>
              <a:rPr lang="en" sz="1200" u="sng">
                <a:solidFill>
                  <a:schemeClr val="hlink"/>
                </a:solidFill>
                <a:latin typeface="Open Sans"/>
                <a:ea typeface="Open Sans"/>
                <a:cs typeface="Open Sans"/>
                <a:sym typeface="Open Sans"/>
                <a:hlinkClick r:id="rId3"/>
              </a:rPr>
              <a:t>2230037@upv.edu.mx</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Personal Mail: </a:t>
            </a:r>
            <a:r>
              <a:rPr lang="en" sz="1200" u="sng">
                <a:solidFill>
                  <a:schemeClr val="hlink"/>
                </a:solidFill>
                <a:latin typeface="Open Sans"/>
                <a:ea typeface="Open Sans"/>
                <a:cs typeface="Open Sans"/>
                <a:sym typeface="Open Sans"/>
                <a:hlinkClick r:id="rId4"/>
              </a:rPr>
              <a:t>maibce0001@gmail.com</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Phone: 8341479585</a:t>
            </a:r>
            <a:endParaRPr sz="1200">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387" name="Google Shape;387;p63"/>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3"/>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2"/>
          <p:cNvSpPr txBox="1"/>
          <p:nvPr/>
        </p:nvSpPr>
        <p:spPr>
          <a:xfrm>
            <a:off x="517675"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Existen desarrolladores que no tienen conocimiento de bases de datos mediante SQL, la idea es brindar una aplicación por la cual, mediante el uso de interfaz de usuario, desarrollar una base de datos.</a:t>
            </a:r>
            <a:endParaRPr b="1" sz="1200">
              <a:solidFill>
                <a:srgbClr val="4285F4"/>
              </a:solidFill>
              <a:latin typeface="Open Sans"/>
              <a:ea typeface="Open Sans"/>
              <a:cs typeface="Open Sans"/>
              <a:sym typeface="Open Sans"/>
            </a:endParaRPr>
          </a:p>
        </p:txBody>
      </p:sp>
      <p:sp>
        <p:nvSpPr>
          <p:cNvPr id="174" name="Google Shape;174;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5" name="Google Shape;175;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2"/>
          <p:cNvSpPr txBox="1"/>
          <p:nvPr/>
        </p:nvSpPr>
        <p:spPr>
          <a:xfrm>
            <a:off x="4572000"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Que los desarrolladores web sin conocimiento SQL, sean capaces de desarrollar una base de datos.</a:t>
            </a:r>
            <a:endParaRPr b="1" sz="1200">
              <a:solidFill>
                <a:srgbClr val="4285F4"/>
              </a:solidFill>
              <a:latin typeface="Open Sans"/>
              <a:ea typeface="Open Sans"/>
              <a:cs typeface="Open Sans"/>
              <a:sym typeface="Open Sans"/>
            </a:endParaRPr>
          </a:p>
        </p:txBody>
      </p:sp>
      <p:sp>
        <p:nvSpPr>
          <p:cNvPr id="177" name="Google Shape;177;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2"/>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9" name="Google Shape;179;p42"/>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3"/>
          <p:cNvSpPr txBox="1"/>
          <p:nvPr/>
        </p:nvSpPr>
        <p:spPr>
          <a:xfrm>
            <a:off x="517675" y="2237975"/>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Desarrollador FullStack, único integrante del proyecto.</a:t>
            </a:r>
            <a:endParaRPr b="1" sz="1200">
              <a:solidFill>
                <a:srgbClr val="4285F4"/>
              </a:solidFill>
              <a:latin typeface="Open Sans"/>
              <a:ea typeface="Open Sans"/>
              <a:cs typeface="Open Sans"/>
              <a:sym typeface="Open Sans"/>
            </a:endParaRPr>
          </a:p>
        </p:txBody>
      </p:sp>
      <p:sp>
        <p:nvSpPr>
          <p:cNvPr id="185" name="Google Shape;185;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6" name="Google Shape;186;p43"/>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3"/>
          <p:cNvSpPr txBox="1"/>
          <p:nvPr/>
        </p:nvSpPr>
        <p:spPr>
          <a:xfrm>
            <a:off x="4572000" y="223797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Ser estudiante de la UPV</a:t>
            </a:r>
            <a:endParaRPr b="1" sz="1200">
              <a:solidFill>
                <a:srgbClr val="4285F4"/>
              </a:solidFill>
              <a:latin typeface="Open Sans"/>
              <a:ea typeface="Open Sans"/>
              <a:cs typeface="Open Sans"/>
              <a:sym typeface="Open Sans"/>
            </a:endParaRPr>
          </a:p>
        </p:txBody>
      </p:sp>
      <p:sp>
        <p:nvSpPr>
          <p:cNvPr id="188" name="Google Shape;188;p43"/>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3"/>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0" name="Google Shape;190;p43"/>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4" name="Shape 194"/>
        <p:cNvGrpSpPr/>
        <p:nvPr/>
      </p:nvGrpSpPr>
      <p:grpSpPr>
        <a:xfrm>
          <a:off x="0" y="0"/>
          <a:ext cx="0" cy="0"/>
          <a:chOff x="0" y="0"/>
          <a:chExt cx="0" cy="0"/>
        </a:xfrm>
      </p:grpSpPr>
      <p:sp>
        <p:nvSpPr>
          <p:cNvPr id="195" name="Google Shape;195;p44"/>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6" name="Google Shape;196;p44"/>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7" name="Google Shape;197;p4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5"/>
          <p:cNvSpPr/>
          <p:nvPr/>
        </p:nvSpPr>
        <p:spPr>
          <a:xfrm>
            <a:off x="517675" y="10225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a:t>
            </a:r>
            <a:r>
              <a:rPr lang="en" sz="2400">
                <a:solidFill>
                  <a:srgbClr val="5F6368"/>
                </a:solidFill>
                <a:latin typeface="Open Sans"/>
                <a:ea typeface="Open Sans"/>
                <a:cs typeface="Open Sans"/>
                <a:sym typeface="Open Sans"/>
              </a:rPr>
              <a:t>esearch: summary</a:t>
            </a:r>
            <a:endParaRPr sz="2400">
              <a:solidFill>
                <a:srgbClr val="5F6368"/>
              </a:solidFill>
              <a:latin typeface="Open Sans"/>
              <a:ea typeface="Open Sans"/>
              <a:cs typeface="Open Sans"/>
              <a:sym typeface="Open Sans"/>
            </a:endParaRPr>
          </a:p>
        </p:txBody>
      </p:sp>
      <p:sp>
        <p:nvSpPr>
          <p:cNvPr id="204" name="Google Shape;204;p45"/>
          <p:cNvSpPr txBox="1"/>
          <p:nvPr/>
        </p:nvSpPr>
        <p:spPr>
          <a:xfrm>
            <a:off x="460350" y="1331500"/>
            <a:ext cx="8223300" cy="3768000"/>
          </a:xfrm>
          <a:prstGeom prst="rect">
            <a:avLst/>
          </a:prstGeom>
          <a:noFill/>
          <a:ln>
            <a:noFill/>
          </a:ln>
        </p:spPr>
        <p:txBody>
          <a:bodyPr anchorCtr="0" anchor="t" bIns="91425" lIns="0" spcFirstLastPara="1" rIns="91425" wrap="square" tIns="91425">
            <a:spAutoFit/>
          </a:bodyPr>
          <a:lstStyle/>
          <a:p>
            <a:pPr indent="0" lvl="0" marL="0" rtl="0" algn="just">
              <a:lnSpc>
                <a:spcPct val="115000"/>
              </a:lnSpc>
              <a:spcBef>
                <a:spcPts val="0"/>
              </a:spcBef>
              <a:spcAft>
                <a:spcPts val="0"/>
              </a:spcAft>
              <a:buNone/>
            </a:pPr>
            <a:r>
              <a:rPr lang="en" sz="1200">
                <a:solidFill>
                  <a:srgbClr val="5F6368"/>
                </a:solidFill>
                <a:latin typeface="Open Sans"/>
                <a:ea typeface="Open Sans"/>
                <a:cs typeface="Open Sans"/>
                <a:sym typeface="Open Sans"/>
              </a:rPr>
              <a:t>Estos usuarios representan una variedad de perfiles con metas y desafíos únicos en sus vidas personales y profesionales.</a:t>
            </a:r>
            <a:endParaRPr sz="1200">
              <a:solidFill>
                <a:srgbClr val="5F6368"/>
              </a:solidFill>
              <a:latin typeface="Open Sans"/>
              <a:ea typeface="Open Sans"/>
              <a:cs typeface="Open Sans"/>
              <a:sym typeface="Open Sans"/>
            </a:endParaRPr>
          </a:p>
          <a:p>
            <a:pPr indent="-304800" lvl="0" marL="457200" rtl="0" algn="just">
              <a:lnSpc>
                <a:spcPct val="115000"/>
              </a:lnSpc>
              <a:spcBef>
                <a:spcPts val="0"/>
              </a:spcBef>
              <a:spcAft>
                <a:spcPts val="0"/>
              </a:spcAft>
              <a:buClr>
                <a:srgbClr val="5F6368"/>
              </a:buClr>
              <a:buSzPts val="1200"/>
              <a:buFont typeface="Open Sans"/>
              <a:buChar char="●"/>
            </a:pPr>
            <a:r>
              <a:rPr lang="en" sz="1200">
                <a:solidFill>
                  <a:srgbClr val="5F6368"/>
                </a:solidFill>
                <a:latin typeface="Open Sans"/>
                <a:ea typeface="Open Sans"/>
                <a:cs typeface="Open Sans"/>
                <a:sym typeface="Open Sans"/>
              </a:rPr>
              <a:t>Zareen, una estudiante universitaria a punto de graduarse, busca demostrar su compromiso en el ámbito laboral para obtener mayores responsabilidades.</a:t>
            </a:r>
            <a:endParaRPr sz="1200">
              <a:solidFill>
                <a:srgbClr val="5F6368"/>
              </a:solidFill>
              <a:latin typeface="Open Sans"/>
              <a:ea typeface="Open Sans"/>
              <a:cs typeface="Open Sans"/>
              <a:sym typeface="Open Sans"/>
            </a:endParaRPr>
          </a:p>
          <a:p>
            <a:pPr indent="-304800" lvl="0" marL="457200" rtl="0" algn="just">
              <a:lnSpc>
                <a:spcPct val="115000"/>
              </a:lnSpc>
              <a:spcBef>
                <a:spcPts val="0"/>
              </a:spcBef>
              <a:spcAft>
                <a:spcPts val="0"/>
              </a:spcAft>
              <a:buClr>
                <a:srgbClr val="5F6368"/>
              </a:buClr>
              <a:buSzPts val="1200"/>
              <a:buFont typeface="Open Sans"/>
              <a:buChar char="●"/>
            </a:pPr>
            <a:r>
              <a:rPr lang="en" sz="1200">
                <a:solidFill>
                  <a:srgbClr val="5F6368"/>
                </a:solidFill>
                <a:latin typeface="Open Sans"/>
                <a:ea typeface="Open Sans"/>
                <a:cs typeface="Open Sans"/>
                <a:sym typeface="Open Sans"/>
              </a:rPr>
              <a:t>Elliot, un cocinero en busca de una nueva carrera en análisis de datos, enfrenta la presión de equilibrar estudios y trabajo mientras ahorra dinero. </a:t>
            </a:r>
            <a:endParaRPr sz="1200">
              <a:solidFill>
                <a:srgbClr val="5F6368"/>
              </a:solidFill>
              <a:latin typeface="Open Sans"/>
              <a:ea typeface="Open Sans"/>
              <a:cs typeface="Open Sans"/>
              <a:sym typeface="Open Sans"/>
            </a:endParaRPr>
          </a:p>
          <a:p>
            <a:pPr indent="-304800" lvl="0" marL="457200" rtl="0" algn="just">
              <a:lnSpc>
                <a:spcPct val="115000"/>
              </a:lnSpc>
              <a:spcBef>
                <a:spcPts val="0"/>
              </a:spcBef>
              <a:spcAft>
                <a:spcPts val="0"/>
              </a:spcAft>
              <a:buClr>
                <a:srgbClr val="5F6368"/>
              </a:buClr>
              <a:buSzPts val="1200"/>
              <a:buFont typeface="Open Sans"/>
              <a:buChar char="●"/>
            </a:pPr>
            <a:r>
              <a:rPr lang="en" sz="1200">
                <a:solidFill>
                  <a:srgbClr val="5F6368"/>
                </a:solidFill>
                <a:latin typeface="Open Sans"/>
                <a:ea typeface="Open Sans"/>
                <a:cs typeface="Open Sans"/>
                <a:sym typeface="Open Sans"/>
              </a:rPr>
              <a:t>Leah, una doctora con discapacidad visual,  necesita herramientas digitales accesibles que le faciliten su ajetreada vida laboral y personal.</a:t>
            </a:r>
            <a:endParaRPr sz="1200">
              <a:solidFill>
                <a:srgbClr val="5F6368"/>
              </a:solidFill>
              <a:latin typeface="Open Sans"/>
              <a:ea typeface="Open Sans"/>
              <a:cs typeface="Open Sans"/>
              <a:sym typeface="Open Sans"/>
            </a:endParaRPr>
          </a:p>
          <a:p>
            <a:pPr indent="-304800" lvl="0" marL="457200" rtl="0" algn="just">
              <a:lnSpc>
                <a:spcPct val="115000"/>
              </a:lnSpc>
              <a:spcBef>
                <a:spcPts val="0"/>
              </a:spcBef>
              <a:spcAft>
                <a:spcPts val="0"/>
              </a:spcAft>
              <a:buClr>
                <a:srgbClr val="5F6368"/>
              </a:buClr>
              <a:buSzPts val="1200"/>
              <a:buFont typeface="Open Sans"/>
              <a:buChar char="●"/>
            </a:pPr>
            <a:r>
              <a:rPr lang="en" sz="1200">
                <a:solidFill>
                  <a:srgbClr val="5F6368"/>
                </a:solidFill>
                <a:latin typeface="Open Sans"/>
                <a:ea typeface="Open Sans"/>
                <a:cs typeface="Open Sans"/>
                <a:sym typeface="Open Sans"/>
              </a:rPr>
              <a:t>Joseph, un estudiante inmigrante, lucha con la barrera del idioma mientras equilibra estudios, familia, y explotación social.</a:t>
            </a:r>
            <a:endParaRPr sz="1200">
              <a:solidFill>
                <a:srgbClr val="5F6368"/>
              </a:solidFill>
              <a:latin typeface="Open Sans"/>
              <a:ea typeface="Open Sans"/>
              <a:cs typeface="Open Sans"/>
              <a:sym typeface="Open Sans"/>
            </a:endParaRPr>
          </a:p>
          <a:p>
            <a:pPr indent="-304800" lvl="0" marL="457200" rtl="0" algn="just">
              <a:lnSpc>
                <a:spcPct val="115000"/>
              </a:lnSpc>
              <a:spcBef>
                <a:spcPts val="0"/>
              </a:spcBef>
              <a:spcAft>
                <a:spcPts val="0"/>
              </a:spcAft>
              <a:buClr>
                <a:srgbClr val="5F6368"/>
              </a:buClr>
              <a:buSzPts val="1200"/>
              <a:buFont typeface="Open Sans"/>
              <a:buChar char="●"/>
            </a:pPr>
            <a:r>
              <a:rPr lang="en" sz="1200">
                <a:solidFill>
                  <a:srgbClr val="5F6368"/>
                </a:solidFill>
                <a:latin typeface="Open Sans"/>
                <a:ea typeface="Open Sans"/>
                <a:cs typeface="Open Sans"/>
                <a:sym typeface="Open Sans"/>
              </a:rPr>
              <a:t>Carlos, un empresario en crecimiento, necesita mejorar la gestión de su negocio en un entorno competitivo.</a:t>
            </a:r>
            <a:endParaRPr sz="1200">
              <a:solidFill>
                <a:srgbClr val="5F6368"/>
              </a:solidFill>
              <a:latin typeface="Open Sans"/>
              <a:ea typeface="Open Sans"/>
              <a:cs typeface="Open Sans"/>
              <a:sym typeface="Open Sans"/>
            </a:endParaRPr>
          </a:p>
          <a:p>
            <a:pPr indent="-304800" lvl="0" marL="457200" rtl="0" algn="just">
              <a:lnSpc>
                <a:spcPct val="115000"/>
              </a:lnSpc>
              <a:spcBef>
                <a:spcPts val="0"/>
              </a:spcBef>
              <a:spcAft>
                <a:spcPts val="0"/>
              </a:spcAft>
              <a:buClr>
                <a:srgbClr val="5F6368"/>
              </a:buClr>
              <a:buSzPts val="1200"/>
              <a:buFont typeface="Open Sans"/>
              <a:buChar char="●"/>
            </a:pPr>
            <a:r>
              <a:rPr lang="en" sz="1200">
                <a:solidFill>
                  <a:srgbClr val="5F6368"/>
                </a:solidFill>
                <a:latin typeface="Open Sans"/>
                <a:ea typeface="Open Sans"/>
                <a:cs typeface="Open Sans"/>
                <a:sym typeface="Open Sans"/>
              </a:rPr>
              <a:t>Reena, una paramédica con dislexia, busca estabilidad entre su trabajo impredecible, su pasión por la escalada y la crianza de su hija.</a:t>
            </a:r>
            <a:endParaRPr sz="1200">
              <a:solidFill>
                <a:srgbClr val="5F6368"/>
              </a:solidFill>
              <a:latin typeface="Open Sans"/>
              <a:ea typeface="Open Sans"/>
              <a:cs typeface="Open Sans"/>
              <a:sym typeface="Open Sans"/>
            </a:endParaRPr>
          </a:p>
          <a:p>
            <a:pPr indent="-304800" lvl="0" marL="457200" rtl="0" algn="just">
              <a:lnSpc>
                <a:spcPct val="115000"/>
              </a:lnSpc>
              <a:spcBef>
                <a:spcPts val="0"/>
              </a:spcBef>
              <a:spcAft>
                <a:spcPts val="0"/>
              </a:spcAft>
              <a:buClr>
                <a:srgbClr val="5F6368"/>
              </a:buClr>
              <a:buSzPts val="1200"/>
              <a:buFont typeface="Open Sans"/>
              <a:buChar char="●"/>
            </a:pPr>
            <a:r>
              <a:rPr lang="en" sz="1200">
                <a:solidFill>
                  <a:srgbClr val="5F6368"/>
                </a:solidFill>
                <a:latin typeface="Open Sans"/>
                <a:ea typeface="Open Sans"/>
                <a:cs typeface="Open Sans"/>
                <a:sym typeface="Open Sans"/>
              </a:rPr>
              <a:t>Ale, un contador recientemente ascendido, intenta equilibrar su vida social con sus crecientes responsabilidades laborales.</a:t>
            </a:r>
            <a:endParaRPr sz="1200">
              <a:solidFill>
                <a:srgbClr val="5F6368"/>
              </a:solidFill>
              <a:latin typeface="Open Sans"/>
              <a:ea typeface="Open Sans"/>
              <a:cs typeface="Open Sans"/>
              <a:sym typeface="Open Sans"/>
            </a:endParaRPr>
          </a:p>
          <a:p>
            <a:pPr indent="-304800" lvl="0" marL="457200" rtl="0" algn="just">
              <a:lnSpc>
                <a:spcPct val="115000"/>
              </a:lnSpc>
              <a:spcBef>
                <a:spcPts val="0"/>
              </a:spcBef>
              <a:spcAft>
                <a:spcPts val="0"/>
              </a:spcAft>
              <a:buClr>
                <a:srgbClr val="5F6368"/>
              </a:buClr>
              <a:buSzPts val="1200"/>
              <a:buFont typeface="Open Sans"/>
              <a:buChar char="●"/>
            </a:pPr>
            <a:r>
              <a:rPr lang="en" sz="1200">
                <a:solidFill>
                  <a:srgbClr val="5F6368"/>
                </a:solidFill>
                <a:latin typeface="Open Sans"/>
                <a:ea typeface="Open Sans"/>
                <a:cs typeface="Open Sans"/>
                <a:sym typeface="Open Sans"/>
              </a:rPr>
              <a:t>Neelam, maestra y madre que se esfuerza por manejar el estrés de la enseñanza y la vida familiar, necesitando herramientas que optimicen su </a:t>
            </a:r>
            <a:r>
              <a:rPr lang="en" sz="1200">
                <a:solidFill>
                  <a:srgbClr val="5F6368"/>
                </a:solidFill>
                <a:latin typeface="Open Sans"/>
                <a:ea typeface="Open Sans"/>
                <a:cs typeface="Open Sans"/>
                <a:sym typeface="Open Sans"/>
              </a:rPr>
              <a:t>organización</a:t>
            </a:r>
            <a:r>
              <a:rPr lang="en" sz="1200">
                <a:solidFill>
                  <a:srgbClr val="5F6368"/>
                </a:solidFill>
                <a:latin typeface="Open Sans"/>
                <a:ea typeface="Open Sans"/>
                <a:cs typeface="Open Sans"/>
                <a:sym typeface="Open Sans"/>
              </a:rPr>
              <a:t> y gestión del tiempo.</a:t>
            </a:r>
            <a:endParaRPr sz="1200">
              <a:solidFill>
                <a:srgbClr val="5F6368"/>
              </a:solidFill>
              <a:latin typeface="Open Sans"/>
              <a:ea typeface="Open Sans"/>
              <a:cs typeface="Open Sans"/>
              <a:sym typeface="Open Sans"/>
            </a:endParaRPr>
          </a:p>
        </p:txBody>
      </p:sp>
      <p:sp>
        <p:nvSpPr>
          <p:cNvPr id="205" name="Google Shape;205;p45"/>
          <p:cNvSpPr/>
          <p:nvPr/>
        </p:nvSpPr>
        <p:spPr>
          <a:xfrm>
            <a:off x="4315350" y="7927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5"/>
          <p:cNvSpPr/>
          <p:nvPr/>
        </p:nvSpPr>
        <p:spPr>
          <a:xfrm>
            <a:off x="4458076" y="9354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2" name="Google Shape;212;p46"/>
          <p:cNvSpPr txBox="1"/>
          <p:nvPr/>
        </p:nvSpPr>
        <p:spPr>
          <a:xfrm>
            <a:off x="441463" y="2008850"/>
            <a:ext cx="1872600" cy="723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Barreras de comunicación</a:t>
            </a:r>
            <a:endParaRPr>
              <a:solidFill>
                <a:srgbClr val="4285F4"/>
              </a:solidFill>
              <a:latin typeface="Open Sans SemiBold"/>
              <a:ea typeface="Open Sans SemiBold"/>
              <a:cs typeface="Open Sans SemiBold"/>
              <a:sym typeface="Open Sans SemiBold"/>
            </a:endParaRPr>
          </a:p>
        </p:txBody>
      </p:sp>
      <p:sp>
        <p:nvSpPr>
          <p:cNvPr id="213" name="Google Shape;213;p46"/>
          <p:cNvSpPr txBox="1"/>
          <p:nvPr/>
        </p:nvSpPr>
        <p:spPr>
          <a:xfrm>
            <a:off x="441475" y="2522475"/>
            <a:ext cx="1872600" cy="22812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Joseph enfrenta dificultades para comprender conversaciones rápidas en inglés cuando realiza compras o trámites, lo que afecta su independencia y adaptación en su nuevo país.</a:t>
            </a:r>
            <a:endParaRPr sz="1200"/>
          </a:p>
        </p:txBody>
      </p:sp>
      <p:sp>
        <p:nvSpPr>
          <p:cNvPr id="214" name="Google Shape;214;p46"/>
          <p:cNvSpPr txBox="1"/>
          <p:nvPr/>
        </p:nvSpPr>
        <p:spPr>
          <a:xfrm>
            <a:off x="2512475" y="2008850"/>
            <a:ext cx="20067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Falta de accesibilidad</a:t>
            </a:r>
            <a:endParaRPr>
              <a:solidFill>
                <a:srgbClr val="4285F4"/>
              </a:solidFill>
              <a:latin typeface="Open Sans SemiBold"/>
              <a:ea typeface="Open Sans SemiBold"/>
              <a:cs typeface="Open Sans SemiBold"/>
              <a:sym typeface="Open Sans SemiBold"/>
            </a:endParaRPr>
          </a:p>
        </p:txBody>
      </p:sp>
      <p:sp>
        <p:nvSpPr>
          <p:cNvPr id="215" name="Google Shape;215;p46"/>
          <p:cNvSpPr txBox="1"/>
          <p:nvPr/>
        </p:nvSpPr>
        <p:spPr>
          <a:xfrm>
            <a:off x="2582725" y="2522475"/>
            <a:ext cx="1872600" cy="22812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Leah, que tiene una discapacidad visual, enfrenta dificultades con aplicaciones y sitios web que no están optimizados para lectores de pantalla, lo que afecta su productividad y vida personal.</a:t>
            </a:r>
            <a:endParaRPr sz="1200"/>
          </a:p>
        </p:txBody>
      </p:sp>
      <p:sp>
        <p:nvSpPr>
          <p:cNvPr id="216" name="Google Shape;216;p46"/>
          <p:cNvSpPr txBox="1"/>
          <p:nvPr/>
        </p:nvSpPr>
        <p:spPr>
          <a:xfrm>
            <a:off x="4589875" y="2008850"/>
            <a:ext cx="2275200" cy="723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Desafíos en la gestión de tiempo</a:t>
            </a:r>
            <a:endParaRPr>
              <a:solidFill>
                <a:srgbClr val="4285F4"/>
              </a:solidFill>
              <a:latin typeface="Open Sans SemiBold"/>
              <a:ea typeface="Open Sans SemiBold"/>
              <a:cs typeface="Open Sans SemiBold"/>
              <a:sym typeface="Open Sans SemiBold"/>
            </a:endParaRPr>
          </a:p>
        </p:txBody>
      </p:sp>
      <p:sp>
        <p:nvSpPr>
          <p:cNvPr id="217" name="Google Shape;217;p46"/>
          <p:cNvSpPr txBox="1"/>
          <p:nvPr/>
        </p:nvSpPr>
        <p:spPr>
          <a:xfrm>
            <a:off x="4723975" y="2522475"/>
            <a:ext cx="1857300" cy="18564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Neelam, Reena y Elliot tienen problemas para equilibrar sus responsabilidades laborales, familiares y personales, lo que les genera y dificulta su organización diaria.</a:t>
            </a:r>
            <a:endParaRPr sz="1200"/>
          </a:p>
        </p:txBody>
      </p:sp>
      <p:sp>
        <p:nvSpPr>
          <p:cNvPr id="218" name="Google Shape;218;p46"/>
          <p:cNvSpPr txBox="1"/>
          <p:nvPr/>
        </p:nvSpPr>
        <p:spPr>
          <a:xfrm>
            <a:off x="6865219" y="2008850"/>
            <a:ext cx="1872600" cy="723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Necesidad de herramientas</a:t>
            </a:r>
            <a:endParaRPr>
              <a:solidFill>
                <a:srgbClr val="4285F4"/>
              </a:solidFill>
              <a:latin typeface="Open Sans SemiBold"/>
              <a:ea typeface="Open Sans SemiBold"/>
              <a:cs typeface="Open Sans SemiBold"/>
              <a:sym typeface="Open Sans SemiBold"/>
            </a:endParaRPr>
          </a:p>
        </p:txBody>
      </p:sp>
      <p:sp>
        <p:nvSpPr>
          <p:cNvPr id="219" name="Google Shape;219;p46"/>
          <p:cNvSpPr txBox="1"/>
          <p:nvPr/>
        </p:nvSpPr>
        <p:spPr>
          <a:xfrm>
            <a:off x="6865219" y="2522475"/>
            <a:ext cx="1872600" cy="22812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Carlos requiere una mejor gestión de inventario y pedidos en su negocio en crecimiento, mientras que Alex busca optimizar su tiempo y relaciones laborales para avanzar en su carrera.</a:t>
            </a:r>
            <a:endParaRPr sz="1200"/>
          </a:p>
        </p:txBody>
      </p:sp>
      <p:sp>
        <p:nvSpPr>
          <p:cNvPr id="220" name="Google Shape;220;p46"/>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1" name="Google Shape;221;p46"/>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Carlos</a:t>
            </a:r>
            <a:endParaRPr b="1" sz="2400">
              <a:solidFill>
                <a:srgbClr val="5F6368"/>
              </a:solidFill>
              <a:latin typeface="Open Sans"/>
              <a:ea typeface="Open Sans"/>
              <a:cs typeface="Open Sans"/>
              <a:sym typeface="Open Sans"/>
            </a:endParaRPr>
          </a:p>
        </p:txBody>
      </p:sp>
      <p:sp>
        <p:nvSpPr>
          <p:cNvPr id="229" name="Google Shape;229;p47"/>
          <p:cNvSpPr txBox="1"/>
          <p:nvPr/>
        </p:nvSpPr>
        <p:spPr>
          <a:xfrm>
            <a:off x="517675" y="1674400"/>
            <a:ext cx="2184600" cy="1693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Carlos es un pequeño propietario de negocios que necesita optimizar la gestión de su negocio.</a:t>
            </a:r>
            <a:endParaRPr/>
          </a:p>
        </p:txBody>
      </p:sp>
      <p:pic>
        <p:nvPicPr>
          <p:cNvPr id="230" name="Google Shape;230;p47"/>
          <p:cNvPicPr preferRelativeResize="0"/>
          <p:nvPr/>
        </p:nvPicPr>
        <p:blipFill>
          <a:blip r:embed="rId3">
            <a:alphaModFix/>
          </a:blip>
          <a:stretch>
            <a:fillRect/>
          </a:stretch>
        </p:blipFill>
        <p:spPr>
          <a:xfrm>
            <a:off x="3351675" y="1045738"/>
            <a:ext cx="5441125" cy="3052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36" name="Google Shape;236;p48"/>
          <p:cNvSpPr txBox="1"/>
          <p:nvPr/>
        </p:nvSpPr>
        <p:spPr>
          <a:xfrm>
            <a:off x="517675" y="1522550"/>
            <a:ext cx="2421300" cy="1046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Aprendí todas las acciones y emociones que podría tener el usuario.</a:t>
            </a:r>
            <a:endParaRPr/>
          </a:p>
        </p:txBody>
      </p:sp>
      <p:pic>
        <p:nvPicPr>
          <p:cNvPr id="237" name="Google Shape;237;p48"/>
          <p:cNvPicPr preferRelativeResize="0"/>
          <p:nvPr/>
        </p:nvPicPr>
        <p:blipFill>
          <a:blip r:embed="rId3">
            <a:alphaModFix/>
          </a:blip>
          <a:stretch>
            <a:fillRect/>
          </a:stretch>
        </p:blipFill>
        <p:spPr>
          <a:xfrm>
            <a:off x="3863000" y="1275325"/>
            <a:ext cx="4622523" cy="2592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